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567" r:id="rId3"/>
    <p:sldId id="574" r:id="rId4"/>
    <p:sldId id="575" r:id="rId5"/>
    <p:sldId id="577" r:id="rId6"/>
    <p:sldId id="570" r:id="rId7"/>
    <p:sldId id="578" r:id="rId8"/>
    <p:sldId id="576" r:id="rId9"/>
    <p:sldId id="305" r:id="rId10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2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00FF"/>
    <a:srgbClr val="FFFF99"/>
    <a:srgbClr val="008000"/>
    <a:srgbClr val="00FF00"/>
    <a:srgbClr val="CC0066"/>
    <a:srgbClr val="275942"/>
    <a:srgbClr val="FFFFCC"/>
    <a:srgbClr val="8A0045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422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2023/2/15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30059" y="475208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2023/2/15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80535" y="2599954"/>
            <a:ext cx="5815260" cy="2251963"/>
          </a:xfrm>
        </p:spPr>
        <p:txBody>
          <a:bodyPr/>
          <a:lstStyle/>
          <a:p>
            <a:r>
              <a:rPr lang="en-US" altLang="zh-TW" sz="4800" dirty="0"/>
              <a:t>CTF model for long reverberation</a:t>
            </a:r>
            <a:b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dirty="0"/>
            </a:br>
            <a:r>
              <a:rPr lang="en-US" altLang="zh-TW" sz="1846" b="0" dirty="0">
                <a:solidFill>
                  <a:srgbClr val="8A0045"/>
                </a:solidFill>
              </a:rPr>
              <a:t>Date</a:t>
            </a:r>
            <a:r>
              <a:rPr lang="zh-TW" altLang="en-US" sz="1846" b="0" dirty="0">
                <a:solidFill>
                  <a:srgbClr val="8A0045"/>
                </a:solidFill>
              </a:rPr>
              <a:t>：</a:t>
            </a:r>
            <a:r>
              <a:rPr lang="en-US" altLang="zh-TW" sz="1846" b="0" dirty="0">
                <a:solidFill>
                  <a:srgbClr val="8A0045"/>
                </a:solidFill>
              </a:rPr>
              <a:t>2022. 02. 15</a:t>
            </a:r>
            <a:endParaRPr lang="zh-TW" altLang="en-US" sz="1846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24799" y="4484414"/>
            <a:ext cx="2150558" cy="1803223"/>
          </a:xfrm>
        </p:spPr>
        <p:txBody>
          <a:bodyPr/>
          <a:lstStyle/>
          <a:p>
            <a:pPr algn="just"/>
            <a:r>
              <a:rPr lang="en-US" altLang="zh-TW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 (TEA) Lab</a:t>
            </a:r>
          </a:p>
          <a:p>
            <a:pPr algn="just"/>
            <a:r>
              <a:rPr lang="en-US" altLang="zh-TW" dirty="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dirty="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2023/2/15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 dirty="0"/>
              <a:t>Multichannel model</a:t>
            </a:r>
          </a:p>
          <a:p>
            <a:r>
              <a:rPr lang="en-US" altLang="zh-TW" sz="2400" b="0" dirty="0"/>
              <a:t>Wiener filtering (single source)</a:t>
            </a:r>
          </a:p>
          <a:p>
            <a:r>
              <a:rPr lang="en-US" altLang="zh-TW" sz="2400" b="0" dirty="0"/>
              <a:t>Recursive implementation</a:t>
            </a:r>
          </a:p>
          <a:p>
            <a:r>
              <a:rPr lang="en-US" altLang="zh-TW" sz="2400" b="0" dirty="0"/>
              <a:t>Simulation settings</a:t>
            </a:r>
          </a:p>
          <a:p>
            <a:r>
              <a:rPr lang="en-US" altLang="zh-TW" sz="2400" b="0" dirty="0"/>
              <a:t>Simulation results</a:t>
            </a:r>
          </a:p>
          <a:p>
            <a:r>
              <a:rPr lang="en-US" altLang="zh-TW" sz="2400" b="0" dirty="0"/>
              <a:t>Future work</a:t>
            </a:r>
          </a:p>
          <a:p>
            <a:endParaRPr lang="en-US" altLang="zh-TW" sz="2400" b="0" dirty="0"/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Multichannel</a:t>
            </a:r>
            <a:r>
              <a:rPr lang="en-US" altLang="zh-TW" dirty="0"/>
              <a:t> model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17D4E1F1-8B8C-4DD0-9637-F5AF87EA85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274442"/>
              </p:ext>
            </p:extLst>
          </p:nvPr>
        </p:nvGraphicFramePr>
        <p:xfrm>
          <a:off x="872597" y="1617858"/>
          <a:ext cx="6143625" cy="2039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3" imgW="3911400" imgH="1193760" progId="Equation.DSMT4">
                  <p:embed/>
                </p:oleObj>
              </mc:Choice>
              <mc:Fallback>
                <p:oleObj name="Equation" r:id="rId3" imgW="3911400" imgH="1193760" progId="Equation.DSMT4">
                  <p:embed/>
                  <p:pic>
                    <p:nvPicPr>
                      <p:cNvPr id="5" name="內容版面配置區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2597" y="1617858"/>
                        <a:ext cx="6143625" cy="2039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256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Wiener filtering (single source)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17D4E1F1-8B8C-4DD0-9637-F5AF87EA85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014545"/>
              </p:ext>
            </p:extLst>
          </p:nvPr>
        </p:nvGraphicFramePr>
        <p:xfrm>
          <a:off x="1022046" y="1290215"/>
          <a:ext cx="7099300" cy="5521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3" imgW="4520880" imgH="3657600" progId="Equation.DSMT4">
                  <p:embed/>
                </p:oleObj>
              </mc:Choice>
              <mc:Fallback>
                <p:oleObj name="Equation" r:id="rId3" imgW="4520880" imgH="3657600" progId="Equation.DSMT4">
                  <p:embed/>
                  <p:pic>
                    <p:nvPicPr>
                      <p:cNvPr id="7" name="內容版面配置區 3">
                        <a:extLst>
                          <a:ext uri="{FF2B5EF4-FFF2-40B4-BE49-F238E27FC236}">
                            <a16:creationId xmlns:a16="http://schemas.microsoft.com/office/drawing/2014/main" id="{17D4E1F1-8B8C-4DD0-9637-F5AF87EA8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046" y="1290215"/>
                        <a:ext cx="7099300" cy="5521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504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Recursive implementation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04CA8C4-3CC3-444B-A9AE-129F759F5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994997"/>
              </p:ext>
            </p:extLst>
          </p:nvPr>
        </p:nvGraphicFramePr>
        <p:xfrm>
          <a:off x="1179091" y="1348791"/>
          <a:ext cx="6583978" cy="4863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3" imgW="3479760" imgH="2489040" progId="Equation.DSMT4">
                  <p:embed/>
                </p:oleObj>
              </mc:Choice>
              <mc:Fallback>
                <p:oleObj name="Equation" r:id="rId3" imgW="3479760" imgH="248904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B04CA8C4-3CC3-444B-A9AE-129F759F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79091" y="1348791"/>
                        <a:ext cx="6583978" cy="4863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933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settings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670" y="1251314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circular array (UCA)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 = 1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size: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2.4m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frequency: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time: 200 </a:t>
                </a:r>
                <a:r>
                  <a:rPr lang="en-US" altLang="zh-TW" sz="2000" b="0" dirty="0" err="1"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(0.2s)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Noise type: white noise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Signal-to-noise ratio (SNR): 40 dB</a:t>
                </a:r>
              </a:p>
              <a:p>
                <a:endParaRPr lang="en-US" altLang="zh-TW" b="0" dirty="0">
                  <a:cs typeface="Times New Roman" panose="02020603050405020304" pitchFamily="18" charset="0"/>
                </a:endParaRPr>
              </a:p>
              <a:p>
                <a:endParaRPr lang="zh-TW" altLang="en-US" sz="2400" dirty="0">
                  <a:cs typeface="Times New Roman" panose="02020603050405020304" pitchFamily="18" charset="0"/>
                </a:endParaRPr>
              </a:p>
              <a:p>
                <a:endParaRPr lang="zh-TW" altLang="en-US" sz="2400" b="0" dirty="0">
                  <a:cs typeface="Times New Roman" panose="02020603050405020304" pitchFamily="18" charset="0"/>
                </a:endParaRPr>
              </a:p>
              <a:p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670" y="1251314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55615400-21C9-4291-BBC4-BC4DF10F05F1}"/>
              </a:ext>
            </a:extLst>
          </p:cNvPr>
          <p:cNvSpPr/>
          <p:nvPr/>
        </p:nvSpPr>
        <p:spPr>
          <a:xfrm>
            <a:off x="5221373" y="4918922"/>
            <a:ext cx="1679251" cy="1875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動作按鈕: 影片 2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FBB27F2-19EA-4842-A42D-24E99D6C2346}"/>
              </a:ext>
            </a:extLst>
          </p:cNvPr>
          <p:cNvSpPr/>
          <p:nvPr/>
        </p:nvSpPr>
        <p:spPr>
          <a:xfrm>
            <a:off x="6772130" y="5729381"/>
            <a:ext cx="233265" cy="216131"/>
          </a:xfrm>
          <a:prstGeom prst="actionButtonMovi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4E8177E-7F03-499A-97BC-D754CAF06012}"/>
              </a:ext>
            </a:extLst>
          </p:cNvPr>
          <p:cNvSpPr txBox="1"/>
          <p:nvPr/>
        </p:nvSpPr>
        <p:spPr>
          <a:xfrm>
            <a:off x="7001584" y="5385486"/>
            <a:ext cx="60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mic1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動作按鈕: 聲音 31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DE444BD8-D1FE-4527-981F-5E955E91C612}"/>
              </a:ext>
            </a:extLst>
          </p:cNvPr>
          <p:cNvSpPr/>
          <p:nvPr/>
        </p:nvSpPr>
        <p:spPr>
          <a:xfrm rot="10800000">
            <a:off x="9256557" y="5702759"/>
            <a:ext cx="393343" cy="307777"/>
          </a:xfrm>
          <a:prstGeom prst="actionButtonSou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6D064A1-59B0-4F19-AA20-379C66E41D84}"/>
              </a:ext>
            </a:extLst>
          </p:cNvPr>
          <p:cNvCxnSpPr>
            <a:cxnSpLocks/>
          </p:cNvCxnSpPr>
          <p:nvPr/>
        </p:nvCxnSpPr>
        <p:spPr>
          <a:xfrm flipV="1">
            <a:off x="6060998" y="5383383"/>
            <a:ext cx="709009" cy="4639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5300CF4-FEBB-4B47-9D14-2FB0EF8BB3A0}"/>
              </a:ext>
            </a:extLst>
          </p:cNvPr>
          <p:cNvSpPr txBox="1"/>
          <p:nvPr/>
        </p:nvSpPr>
        <p:spPr>
          <a:xfrm>
            <a:off x="5732302" y="5282292"/>
            <a:ext cx="85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1m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2ECC98A-EA3C-456E-A2A5-28C99F87B26F}"/>
              </a:ext>
            </a:extLst>
          </p:cNvPr>
          <p:cNvCxnSpPr>
            <a:cxnSpLocks/>
          </p:cNvCxnSpPr>
          <p:nvPr/>
        </p:nvCxnSpPr>
        <p:spPr>
          <a:xfrm flipH="1">
            <a:off x="6078761" y="5828245"/>
            <a:ext cx="3374467" cy="187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4C48554-AD47-4C56-927C-6CE1BAA0F0F9}"/>
              </a:ext>
            </a:extLst>
          </p:cNvPr>
          <p:cNvSpPr txBox="1"/>
          <p:nvPr/>
        </p:nvSpPr>
        <p:spPr>
          <a:xfrm>
            <a:off x="8058491" y="5520800"/>
            <a:ext cx="611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3m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5DDB81F-CC6D-48BB-837A-CFF349AC1399}"/>
                  </a:ext>
                </a:extLst>
              </p:cNvPr>
              <p:cNvSpPr/>
              <p:nvPr/>
            </p:nvSpPr>
            <p:spPr>
              <a:xfrm>
                <a:off x="8531857" y="6225701"/>
                <a:ext cx="72808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TW" sz="14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∠</m:t>
                    </m:r>
                  </m:oMath>
                </a14:m>
                <a:r>
                  <a:rPr lang="el-GR" altLang="zh-TW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0º</a:t>
                </a:r>
                <a:endParaRPr lang="zh-TW" altLang="en-US" sz="1400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A5DDB81F-CC6D-48BB-837A-CFF349AC1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857" y="6225701"/>
                <a:ext cx="728084" cy="307777"/>
              </a:xfrm>
              <a:prstGeom prst="rect">
                <a:avLst/>
              </a:prstGeom>
              <a:blipFill>
                <a:blip r:embed="rId4"/>
                <a:stretch>
                  <a:fillRect t="-1961" r="-840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EB2CEC-D10D-4DE3-9719-3E120B1CBBE5}"/>
              </a:ext>
            </a:extLst>
          </p:cNvPr>
          <p:cNvSpPr txBox="1"/>
          <p:nvPr/>
        </p:nvSpPr>
        <p:spPr>
          <a:xfrm>
            <a:off x="5737227" y="5882620"/>
            <a:ext cx="60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(1,3)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9692603-B2A2-4998-B0AB-B07F460EB4C7}"/>
              </a:ext>
            </a:extLst>
          </p:cNvPr>
          <p:cNvSpPr txBox="1"/>
          <p:nvPr/>
        </p:nvSpPr>
        <p:spPr>
          <a:xfrm>
            <a:off x="9610673" y="6010537"/>
            <a:ext cx="60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(4,3)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Simulation results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2732044-04B2-4976-AE65-B910D325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4" y="1466961"/>
            <a:ext cx="5259639" cy="394472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12A38F5-E550-4BEB-A85F-87BC8CE9F3E8}"/>
              </a:ext>
            </a:extLst>
          </p:cNvPr>
          <p:cNvSpPr txBox="1"/>
          <p:nvPr/>
        </p:nvSpPr>
        <p:spPr>
          <a:xfrm>
            <a:off x="1418253" y="5683015"/>
            <a:ext cx="2873828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True source spectrogram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39749D-358E-4640-8208-4DC2FA21890E}"/>
              </a:ext>
            </a:extLst>
          </p:cNvPr>
          <p:cNvSpPr txBox="1"/>
          <p:nvPr/>
        </p:nvSpPr>
        <p:spPr>
          <a:xfrm>
            <a:off x="6614745" y="5642012"/>
            <a:ext cx="3592945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predicted source spectrogram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EF294C-D76F-4A57-AD05-FA51713B8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231" y="143907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9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Future work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9" name="內容版面配置區 5">
            <a:extLst>
              <a:ext uri="{FF2B5EF4-FFF2-40B4-BE49-F238E27FC236}">
                <a16:creationId xmlns:a16="http://schemas.microsoft.com/office/drawing/2014/main" id="{B4EA3127-4F3C-41CC-A3D6-C5A7797A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80" y="1420014"/>
            <a:ext cx="9401473" cy="5018107"/>
          </a:xfrm>
        </p:spPr>
        <p:txBody>
          <a:bodyPr>
            <a:normAutofit/>
          </a:bodyPr>
          <a:lstStyle/>
          <a:p>
            <a:r>
              <a:rPr lang="en-US" altLang="zh-TW" sz="2400" b="0" dirty="0"/>
              <a:t>Debug</a:t>
            </a:r>
          </a:p>
          <a:p>
            <a:r>
              <a:rPr lang="en-US" altLang="zh-TW" sz="2400" b="0" dirty="0"/>
              <a:t>Recover time domain signal</a:t>
            </a:r>
          </a:p>
          <a:p>
            <a:r>
              <a:rPr lang="en-US" altLang="zh-TW" sz="2400" b="0" dirty="0"/>
              <a:t>Initialize             with recursive ATF</a:t>
            </a:r>
          </a:p>
          <a:p>
            <a:endParaRPr lang="en-US" altLang="zh-TW" sz="2400" b="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AA6DDB8-783F-487A-AEB6-044959C32F4F}"/>
              </a:ext>
            </a:extLst>
          </p:cNvPr>
          <p:cNvSpPr txBox="1"/>
          <p:nvPr/>
        </p:nvSpPr>
        <p:spPr>
          <a:xfrm>
            <a:off x="2673221" y="3579437"/>
            <a:ext cx="5346440" cy="408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6099F4F6-55C7-4179-83F9-BF357BD9D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69197"/>
              </p:ext>
            </p:extLst>
          </p:nvPr>
        </p:nvGraphicFramePr>
        <p:xfrm>
          <a:off x="2277772" y="2481382"/>
          <a:ext cx="809560" cy="394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3" imgW="495000" imgH="241200" progId="Equation.DSMT4">
                  <p:embed/>
                </p:oleObj>
              </mc:Choice>
              <mc:Fallback>
                <p:oleObj name="Equation" r:id="rId3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7772" y="2481382"/>
                        <a:ext cx="809560" cy="394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493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281C186-6B98-456B-90BF-47FC54E10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70" y="1697701"/>
            <a:ext cx="4165859" cy="416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182452</TotalTime>
  <Words>233</Words>
  <Application>Microsoft Office PowerPoint</Application>
  <PresentationFormat>自訂</PresentationFormat>
  <Paragraphs>67</Paragraphs>
  <Slides>9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CTF model for long reverberation   Date：2022. 02. 15</vt:lpstr>
      <vt:lpstr>outline</vt:lpstr>
      <vt:lpstr>Multichannel model</vt:lpstr>
      <vt:lpstr>Wiener filtering (single source)</vt:lpstr>
      <vt:lpstr>Recursive implementation</vt:lpstr>
      <vt:lpstr>Simulation settings</vt:lpstr>
      <vt:lpstr>Simulation results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2344</cp:revision>
  <dcterms:created xsi:type="dcterms:W3CDTF">2012-11-25T05:37:01Z</dcterms:created>
  <dcterms:modified xsi:type="dcterms:W3CDTF">2023-02-15T10:59:51Z</dcterms:modified>
</cp:coreProperties>
</file>